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0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0" autoAdjust="0"/>
    <p:restoredTop sz="94660"/>
  </p:normalViewPr>
  <p:slideViewPr>
    <p:cSldViewPr>
      <p:cViewPr>
        <p:scale>
          <a:sx n="75" d="100"/>
          <a:sy n="75" d="100"/>
        </p:scale>
        <p:origin x="-12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4/8/2017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0"/>
            <a:ext cx="8001000" cy="3962400"/>
          </a:xfrm>
        </p:spPr>
        <p:txBody>
          <a:bodyPr>
            <a:normAutofit/>
          </a:bodyPr>
          <a:lstStyle/>
          <a:p>
            <a:pPr algn="ctr"/>
            <a:r>
              <a:rPr lang="ro-RO" sz="4400" dirty="0" smtClean="0">
                <a:solidFill>
                  <a:schemeClr val="bg1"/>
                </a:solidFill>
                <a:effectLst/>
              </a:rPr>
              <a:t>PREZENTAREA MODULUI DE DEȘFĂȘURARE A CIRCULAȚIEI DUPĂ FINALIZAREA LUCRĂRILOR LA INTERSECȚIA</a:t>
            </a:r>
            <a:br>
              <a:rPr lang="ro-RO" sz="4400" dirty="0" smtClean="0">
                <a:solidFill>
                  <a:schemeClr val="bg1"/>
                </a:solidFill>
                <a:effectLst/>
              </a:rPr>
            </a:br>
            <a:r>
              <a:rPr lang="ro-RO" sz="4400" dirty="0" smtClean="0">
                <a:solidFill>
                  <a:schemeClr val="bg1"/>
                </a:solidFill>
                <a:effectLst/>
              </a:rPr>
              <a:t> BRETELELOR D.N. 1 ȘI D.N.C.B.</a:t>
            </a:r>
            <a:endParaRPr lang="ro-RO" sz="4400" dirty="0">
              <a:solidFill>
                <a:schemeClr val="bg1"/>
              </a:solidFill>
              <a:effectLst/>
            </a:endParaRPr>
          </a:p>
        </p:txBody>
      </p:sp>
      <p:pic>
        <p:nvPicPr>
          <p:cNvPr id="1026" name="Picture 2" descr="sigla-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752600" y="304800"/>
            <a:ext cx="7162800" cy="11430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70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400" dirty="0" smtClean="0">
                <a:solidFill>
                  <a:schemeClr val="tx1"/>
                </a:solidFill>
              </a:rPr>
              <a:t>COMPANIA NAȚIONALĂ DE ADMINISTRARE A INFRASTRUCTURII RUTIERE</a:t>
            </a:r>
            <a:endParaRPr lang="ro-RO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056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525"/>
            <a:ext cx="7848600" cy="743712"/>
          </a:xfrm>
        </p:spPr>
        <p:txBody>
          <a:bodyPr>
            <a:normAutofit/>
          </a:bodyPr>
          <a:lstStyle/>
          <a:p>
            <a:r>
              <a:rPr lang="ro-RO" sz="3200" dirty="0" smtClean="0"/>
              <a:t> </a:t>
            </a:r>
            <a:r>
              <a:rPr lang="ro-RO" sz="3600" u="sng" dirty="0" smtClean="0">
                <a:solidFill>
                  <a:schemeClr val="tx1"/>
                </a:solidFill>
              </a:rPr>
              <a:t>RELAȚIA: PLOIEȘTI - TUNARI</a:t>
            </a:r>
            <a:endParaRPr lang="ro-RO" sz="3200" u="sng" dirty="0">
              <a:solidFill>
                <a:schemeClr val="tx1"/>
              </a:solidFill>
            </a:endParaRPr>
          </a:p>
        </p:txBody>
      </p:sp>
      <p:pic>
        <p:nvPicPr>
          <p:cNvPr id="4" name="Picture 2" descr="sigla-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762000"/>
            <a:ext cx="8458200" cy="74371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sz="2300" dirty="0" smtClean="0"/>
              <a:t> Dacă vă aflați pe DN 1 (plecând dinspre direcția Ploiești) și doriți să vă deplasați spre Tunari, veți </a:t>
            </a:r>
            <a:r>
              <a:rPr lang="ro-RO" sz="2300" dirty="0"/>
              <a:t>circula astfel:</a:t>
            </a:r>
            <a:endParaRPr lang="ro-RO" sz="23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1524000"/>
            <a:ext cx="8686800" cy="74371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sz="2000" dirty="0" smtClean="0">
                <a:solidFill>
                  <a:schemeClr val="tx1"/>
                </a:solidFill>
              </a:rPr>
              <a:t>DE PE DN 1 VEȚI INTRA PE BRETEAUA DN 1, APOI VEȚI VIRA DREAPTA PE DNCB, CONTINUÂND DEPLASAREA SPRE TUNARI</a:t>
            </a:r>
            <a:endParaRPr lang="ro-RO" sz="2000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8" y="2438400"/>
            <a:ext cx="9117105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Connector 6"/>
          <p:cNvCxnSpPr>
            <a:stCxn id="22" idx="0"/>
          </p:cNvCxnSpPr>
          <p:nvPr/>
        </p:nvCxnSpPr>
        <p:spPr>
          <a:xfrm>
            <a:off x="3953847" y="4840008"/>
            <a:ext cx="84753" cy="417792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2" idx="2"/>
          </p:cNvCxnSpPr>
          <p:nvPr/>
        </p:nvCxnSpPr>
        <p:spPr>
          <a:xfrm flipH="1" flipV="1">
            <a:off x="4038600" y="5257800"/>
            <a:ext cx="108567" cy="587139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Arc 21"/>
          <p:cNvSpPr/>
          <p:nvPr/>
        </p:nvSpPr>
        <p:spPr>
          <a:xfrm rot="14469410">
            <a:off x="4104148" y="4381593"/>
            <a:ext cx="318453" cy="685800"/>
          </a:xfrm>
          <a:prstGeom prst="arc">
            <a:avLst>
              <a:gd name="adj1" fmla="val 16702663"/>
              <a:gd name="adj2" fmla="val 1714829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cxnSp>
        <p:nvCxnSpPr>
          <p:cNvPr id="26" name="Straight Arrow Connector 25"/>
          <p:cNvCxnSpPr>
            <a:stCxn id="22" idx="2"/>
          </p:cNvCxnSpPr>
          <p:nvPr/>
        </p:nvCxnSpPr>
        <p:spPr>
          <a:xfrm flipV="1">
            <a:off x="4262569" y="3830253"/>
            <a:ext cx="1815859" cy="718458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 rot="15116993">
            <a:off x="4063012" y="5833564"/>
            <a:ext cx="304800" cy="112311"/>
          </a:xfrm>
          <a:prstGeom prst="arc">
            <a:avLst>
              <a:gd name="adj1" fmla="val 6691726"/>
              <a:gd name="adj2" fmla="val 1927932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cxnSp>
        <p:nvCxnSpPr>
          <p:cNvPr id="16" name="Straight Arrow Connector 15"/>
          <p:cNvCxnSpPr>
            <a:endCxn id="12" idx="0"/>
          </p:cNvCxnSpPr>
          <p:nvPr/>
        </p:nvCxnSpPr>
        <p:spPr>
          <a:xfrm>
            <a:off x="4114800" y="5029200"/>
            <a:ext cx="160241" cy="864144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114800" y="3886200"/>
            <a:ext cx="0" cy="11430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4905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525"/>
            <a:ext cx="7848600" cy="743712"/>
          </a:xfrm>
        </p:spPr>
        <p:txBody>
          <a:bodyPr>
            <a:normAutofit/>
          </a:bodyPr>
          <a:lstStyle/>
          <a:p>
            <a:r>
              <a:rPr lang="ro-RO" sz="3200" dirty="0" smtClean="0"/>
              <a:t> </a:t>
            </a:r>
            <a:r>
              <a:rPr lang="ro-RO" sz="3600" u="sng" dirty="0" smtClean="0">
                <a:solidFill>
                  <a:schemeClr val="tx1"/>
                </a:solidFill>
              </a:rPr>
              <a:t>RELAȚIA: PLOIEȘTI – MOGOȘOAIA</a:t>
            </a:r>
            <a:endParaRPr lang="ro-RO" sz="3200" u="sng" dirty="0">
              <a:solidFill>
                <a:schemeClr val="tx1"/>
              </a:solidFill>
            </a:endParaRPr>
          </a:p>
        </p:txBody>
      </p:sp>
      <p:pic>
        <p:nvPicPr>
          <p:cNvPr id="4" name="Picture 2" descr="sigla-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762000"/>
            <a:ext cx="8458200" cy="74371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sz="2300" dirty="0" smtClean="0"/>
              <a:t> Dacă vă aflați pe DN 1 (plecând dinspre direcția Ploiești) și doriți să vă deplasați spre Mogoșoaia, veți </a:t>
            </a:r>
            <a:r>
              <a:rPr lang="ro-RO" sz="2300" dirty="0"/>
              <a:t>circula astfel:</a:t>
            </a:r>
            <a:endParaRPr lang="ro-RO" sz="23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1524000"/>
            <a:ext cx="8686800" cy="12192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sz="1800" dirty="0" smtClean="0">
                <a:solidFill>
                  <a:schemeClr val="tx1"/>
                </a:solidFill>
              </a:rPr>
              <a:t>DE PE DN 1 VEȚI INTRA PE BRETEAUA DN 1, APOI VEȚI VIRA DREAPTA PE DNCB, CONTINUÂND DEPLASAREA SPRE TUNARI</a:t>
            </a:r>
            <a:r>
              <a:rPr lang="ro-RO" sz="1800" dirty="0">
                <a:solidFill>
                  <a:schemeClr val="tx1"/>
                </a:solidFill>
              </a:rPr>
              <a:t>LA SENSUL GIRATORIU DE PE DNCB DE LA KM 1+277 VEȚI EFECTUA O ÎNTOARCERE DE 180</a:t>
            </a:r>
            <a:r>
              <a:rPr lang="ro-RO" sz="1800" baseline="30000" dirty="0">
                <a:solidFill>
                  <a:schemeClr val="tx1"/>
                </a:solidFill>
              </a:rPr>
              <a:t>0</a:t>
            </a:r>
            <a:r>
              <a:rPr lang="ro-RO" sz="1800" dirty="0">
                <a:solidFill>
                  <a:schemeClr val="tx1"/>
                </a:solidFill>
              </a:rPr>
              <a:t> (UTILIZÂND A 3-A IEȘIRE) ȘI VEȚI MERGE PE </a:t>
            </a:r>
            <a:r>
              <a:rPr lang="ro-RO" sz="1800" b="1" dirty="0">
                <a:solidFill>
                  <a:schemeClr val="tx1"/>
                </a:solidFill>
              </a:rPr>
              <a:t>DNCB,</a:t>
            </a:r>
            <a:r>
              <a:rPr lang="ro-RO" sz="1800" dirty="0">
                <a:solidFill>
                  <a:schemeClr val="tx1"/>
                </a:solidFill>
              </a:rPr>
              <a:t> TRECÂND PE SUB PASAJUL OTOPENI, CONTINUÂND DEPLASAREA SPRE </a:t>
            </a:r>
            <a:r>
              <a:rPr lang="ro-RO" sz="1800" dirty="0" smtClean="0">
                <a:solidFill>
                  <a:schemeClr val="tx1"/>
                </a:solidFill>
              </a:rPr>
              <a:t>MOGOȘOAIA</a:t>
            </a:r>
            <a:endParaRPr lang="ro-RO" sz="1800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8" y="2743200"/>
            <a:ext cx="911710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3962400" y="4953000"/>
            <a:ext cx="76200" cy="3048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2" idx="2"/>
          </p:cNvCxnSpPr>
          <p:nvPr/>
        </p:nvCxnSpPr>
        <p:spPr>
          <a:xfrm flipH="1" flipV="1">
            <a:off x="4038600" y="5257800"/>
            <a:ext cx="108567" cy="587139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Arc 21"/>
          <p:cNvSpPr/>
          <p:nvPr/>
        </p:nvSpPr>
        <p:spPr>
          <a:xfrm rot="14469410">
            <a:off x="4104149" y="4533993"/>
            <a:ext cx="318453" cy="685800"/>
          </a:xfrm>
          <a:prstGeom prst="arc">
            <a:avLst>
              <a:gd name="adj1" fmla="val 16721443"/>
              <a:gd name="adj2" fmla="val 1714829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4191000" y="3886200"/>
            <a:ext cx="2590800" cy="838202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 rot="15116993">
            <a:off x="4063012" y="5833564"/>
            <a:ext cx="304800" cy="112311"/>
          </a:xfrm>
          <a:prstGeom prst="arc">
            <a:avLst>
              <a:gd name="adj1" fmla="val 6691726"/>
              <a:gd name="adj2" fmla="val 1927932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cxnSp>
        <p:nvCxnSpPr>
          <p:cNvPr id="16" name="Straight Arrow Connector 15"/>
          <p:cNvCxnSpPr>
            <a:endCxn id="12" idx="0"/>
          </p:cNvCxnSpPr>
          <p:nvPr/>
        </p:nvCxnSpPr>
        <p:spPr>
          <a:xfrm>
            <a:off x="4114800" y="5029200"/>
            <a:ext cx="160241" cy="864144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114800" y="3886200"/>
            <a:ext cx="0" cy="11430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7467600" y="3429000"/>
            <a:ext cx="685800" cy="1524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715000" y="3657600"/>
            <a:ext cx="1447800" cy="4572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4419600" y="4191000"/>
            <a:ext cx="1143000" cy="3810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228600" y="5181600"/>
            <a:ext cx="2667000" cy="10668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781800" y="3581400"/>
            <a:ext cx="1447800" cy="3048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Curved Up Arrow 24"/>
          <p:cNvSpPr/>
          <p:nvPr/>
        </p:nvSpPr>
        <p:spPr>
          <a:xfrm rot="15118026">
            <a:off x="8331303" y="3241477"/>
            <a:ext cx="355342" cy="311655"/>
          </a:xfrm>
          <a:prstGeom prst="curvedUpArrow">
            <a:avLst/>
          </a:prstGeom>
          <a:solidFill>
            <a:srgbClr val="7030A0"/>
          </a:solidFill>
          <a:ln>
            <a:solidFill>
              <a:srgbClr val="FF000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048000" y="4572000"/>
            <a:ext cx="1295400" cy="5334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956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525"/>
            <a:ext cx="7848600" cy="743712"/>
          </a:xfrm>
        </p:spPr>
        <p:txBody>
          <a:bodyPr>
            <a:normAutofit/>
          </a:bodyPr>
          <a:lstStyle/>
          <a:p>
            <a:r>
              <a:rPr lang="ro-RO" sz="3200" dirty="0" smtClean="0"/>
              <a:t> </a:t>
            </a:r>
            <a:r>
              <a:rPr lang="ro-RO" sz="3600" u="sng" dirty="0" smtClean="0">
                <a:solidFill>
                  <a:schemeClr val="tx1"/>
                </a:solidFill>
              </a:rPr>
              <a:t>RELAȚIA: TUNARI – MOGOȘOAIA</a:t>
            </a:r>
            <a:endParaRPr lang="ro-RO" sz="3200" u="sng" dirty="0">
              <a:solidFill>
                <a:schemeClr val="tx1"/>
              </a:solidFill>
            </a:endParaRPr>
          </a:p>
        </p:txBody>
      </p:sp>
      <p:pic>
        <p:nvPicPr>
          <p:cNvPr id="4" name="Picture 2" descr="sigla-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762000"/>
            <a:ext cx="8458200" cy="6858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sz="2400" dirty="0" smtClean="0"/>
              <a:t> Dacă vă aflați pe DN CB (plecând dinspre direcția Tunari) și doriți să vă deplasați spre Mogoșoaia, veți circula astfel:</a:t>
            </a:r>
            <a:endParaRPr lang="ro-RO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1524000"/>
            <a:ext cx="8763000" cy="743712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sz="2000" dirty="0" smtClean="0">
                <a:solidFill>
                  <a:schemeClr val="tx1"/>
                </a:solidFill>
              </a:rPr>
              <a:t>VĂ VEȚI DEPLASA PE </a:t>
            </a:r>
            <a:r>
              <a:rPr lang="ro-RO" sz="2000" b="1" dirty="0" smtClean="0">
                <a:solidFill>
                  <a:schemeClr val="tx1"/>
                </a:solidFill>
              </a:rPr>
              <a:t>DNCB</a:t>
            </a:r>
            <a:r>
              <a:rPr lang="ro-RO" sz="2000" dirty="0" smtClean="0">
                <a:solidFill>
                  <a:schemeClr val="tx1"/>
                </a:solidFill>
              </a:rPr>
              <a:t> PE RELAȚIA ÎNAINTE, TRECÂND PE SUB PASAJUL OTOPENI, CONTINUÂND DEPLASAREA SPRE MOGOȘOAIA</a:t>
            </a:r>
            <a:endParaRPr lang="ro-RO" sz="2000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8" y="2438400"/>
            <a:ext cx="9117105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Straight Arrow Connector 14"/>
          <p:cNvCxnSpPr/>
          <p:nvPr/>
        </p:nvCxnSpPr>
        <p:spPr>
          <a:xfrm flipH="1">
            <a:off x="7315200" y="3352800"/>
            <a:ext cx="685800" cy="1524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562600" y="3581400"/>
            <a:ext cx="1447800" cy="4572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819400" y="4114800"/>
            <a:ext cx="2590800" cy="9906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76200" y="5105400"/>
            <a:ext cx="2667000" cy="10668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7209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525"/>
            <a:ext cx="7848600" cy="743712"/>
          </a:xfrm>
        </p:spPr>
        <p:txBody>
          <a:bodyPr>
            <a:normAutofit/>
          </a:bodyPr>
          <a:lstStyle/>
          <a:p>
            <a:r>
              <a:rPr lang="ro-RO" sz="3200" dirty="0" smtClean="0"/>
              <a:t> </a:t>
            </a:r>
            <a:r>
              <a:rPr lang="ro-RO" sz="3600" u="sng" dirty="0" smtClean="0">
                <a:solidFill>
                  <a:schemeClr val="tx1"/>
                </a:solidFill>
              </a:rPr>
              <a:t>RELAȚIA: TUNARI – PLOIEȘTI</a:t>
            </a:r>
            <a:endParaRPr lang="ro-RO" sz="3200" u="sng" dirty="0">
              <a:solidFill>
                <a:schemeClr val="tx1"/>
              </a:solidFill>
            </a:endParaRPr>
          </a:p>
        </p:txBody>
      </p:sp>
      <p:pic>
        <p:nvPicPr>
          <p:cNvPr id="4" name="Picture 2" descr="sigla-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762000"/>
            <a:ext cx="8458200" cy="685800"/>
          </a:xfrm>
          <a:prstGeom prst="rect">
            <a:avLst/>
          </a:prstGeom>
        </p:spPr>
        <p:txBody>
          <a:bodyPr vert="horz" lIns="0" rIns="0" bIns="0" anchor="b">
            <a:normAutofit fontScale="4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dirty="0" smtClean="0"/>
              <a:t> Dacă vă aflați pe DN CB (plecând dinspre direcția Tunari) și doriți să vă deplasați spre Ploiești, </a:t>
            </a:r>
            <a:r>
              <a:rPr lang="ro-RO" dirty="0"/>
              <a:t>veți circula astfel:</a:t>
            </a:r>
            <a:endParaRPr lang="ro-RO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1524000"/>
            <a:ext cx="8686800" cy="9906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sz="1800" dirty="0" smtClean="0">
                <a:solidFill>
                  <a:schemeClr val="tx1"/>
                </a:solidFill>
              </a:rPr>
              <a:t>DE LA SENSUL GIRATORIU DE LA KM 1+277, VĂ VEȚI DEPLASA PE DNCB APOI PE BRETEA (VECHEA CENTURĂ) CONFORM SEMNALIZĂRII VERTICALE, APOI ÎNAINTE DE PASAJUL OTOPENI VEȚI VIRA DREAPTA PE BRETEAUA DN 1, CONTINUÂND DEPLASAREA SPRE PLOIEȘTI</a:t>
            </a:r>
            <a:endParaRPr lang="ro-RO" sz="1800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8" y="2590800"/>
            <a:ext cx="9117105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H="1">
            <a:off x="7391400" y="3429000"/>
            <a:ext cx="609600" cy="1524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715000" y="3581400"/>
            <a:ext cx="1600200" cy="3810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16" idx="0"/>
          </p:cNvCxnSpPr>
          <p:nvPr/>
        </p:nvCxnSpPr>
        <p:spPr>
          <a:xfrm flipH="1">
            <a:off x="4261522" y="3962400"/>
            <a:ext cx="1453480" cy="58749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 rot="12014226">
            <a:off x="4137616" y="4367951"/>
            <a:ext cx="312750" cy="187734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cxnSp>
        <p:nvCxnSpPr>
          <p:cNvPr id="19" name="Straight Arrow Connector 18"/>
          <p:cNvCxnSpPr>
            <a:stCxn id="16" idx="2"/>
          </p:cNvCxnSpPr>
          <p:nvPr/>
        </p:nvCxnSpPr>
        <p:spPr>
          <a:xfrm flipV="1">
            <a:off x="4147269" y="3505200"/>
            <a:ext cx="43731" cy="902527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3960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525"/>
            <a:ext cx="7848600" cy="743712"/>
          </a:xfrm>
        </p:spPr>
        <p:txBody>
          <a:bodyPr>
            <a:normAutofit/>
          </a:bodyPr>
          <a:lstStyle/>
          <a:p>
            <a:r>
              <a:rPr lang="ro-RO" sz="3200" dirty="0" smtClean="0"/>
              <a:t> </a:t>
            </a:r>
            <a:r>
              <a:rPr lang="ro-RO" sz="3600" u="sng" dirty="0" smtClean="0">
                <a:solidFill>
                  <a:schemeClr val="tx1"/>
                </a:solidFill>
              </a:rPr>
              <a:t>RELAȚIA: TUNARI – BUCUREȘTI</a:t>
            </a:r>
            <a:endParaRPr lang="ro-RO" sz="3200" u="sng" dirty="0">
              <a:solidFill>
                <a:schemeClr val="tx1"/>
              </a:solidFill>
            </a:endParaRPr>
          </a:p>
        </p:txBody>
      </p:sp>
      <p:pic>
        <p:nvPicPr>
          <p:cNvPr id="4" name="Picture 2" descr="sigla-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762000"/>
            <a:ext cx="8458200" cy="609600"/>
          </a:xfrm>
          <a:prstGeom prst="rect">
            <a:avLst/>
          </a:prstGeom>
        </p:spPr>
        <p:txBody>
          <a:bodyPr vert="horz" lIns="0" rIns="0" bIns="0" anchor="b">
            <a:normAutofit fontScale="4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dirty="0" smtClean="0"/>
              <a:t> Dacă vă aflați pe DN CB (plecând dinspre direcția Tunari) și doriți să vă deplasați spre București, </a:t>
            </a:r>
            <a:r>
              <a:rPr lang="ro-RO" dirty="0"/>
              <a:t>veți circula astfel:</a:t>
            </a:r>
            <a:endParaRPr lang="ro-RO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1676400"/>
            <a:ext cx="8686800" cy="8382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sz="1800" dirty="0" smtClean="0">
                <a:solidFill>
                  <a:schemeClr val="tx1"/>
                </a:solidFill>
              </a:rPr>
              <a:t>DE LA SENSUL GIRATORIU DE LA KM 1+277, VĂ VEȚI DEPLASA PE DNCB APOI PE BRETEA (VECHEA CENTURĂ) CONFORM SEMNALIZĂRII VERTICALE, VEȚI TRECE PE SUB PASAJUL OTOPENI, APOI VEȚI VIRA DREAPTA PE BRETEAUA DN 1 ȘI IAR DREAPTA PE DN 1, CONTINUÂND DEPLASAREA SPRE BUCUREȘTI</a:t>
            </a:r>
            <a:endParaRPr lang="ro-RO" sz="1800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8" y="2590800"/>
            <a:ext cx="9117105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H="1">
            <a:off x="7391400" y="3429000"/>
            <a:ext cx="609600" cy="1524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715000" y="3581400"/>
            <a:ext cx="1600200" cy="3810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16" idx="0"/>
          </p:cNvCxnSpPr>
          <p:nvPr/>
        </p:nvCxnSpPr>
        <p:spPr>
          <a:xfrm flipH="1">
            <a:off x="4109122" y="3962400"/>
            <a:ext cx="1605878" cy="611237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 rot="12014226">
            <a:off x="3985216" y="4391697"/>
            <a:ext cx="312750" cy="187734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cxnSp>
        <p:nvCxnSpPr>
          <p:cNvPr id="19" name="Straight Arrow Connector 18"/>
          <p:cNvCxnSpPr>
            <a:stCxn id="16" idx="2"/>
            <a:endCxn id="10" idx="0"/>
          </p:cNvCxnSpPr>
          <p:nvPr/>
        </p:nvCxnSpPr>
        <p:spPr>
          <a:xfrm flipH="1" flipV="1">
            <a:off x="3961149" y="3333097"/>
            <a:ext cx="33720" cy="1098376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 rot="17967504">
            <a:off x="3908271" y="3275009"/>
            <a:ext cx="304800" cy="228600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cxnSp>
        <p:nvCxnSpPr>
          <p:cNvPr id="18" name="Straight Arrow Connector 17"/>
          <p:cNvCxnSpPr>
            <a:stCxn id="10" idx="2"/>
          </p:cNvCxnSpPr>
          <p:nvPr/>
        </p:nvCxnSpPr>
        <p:spPr>
          <a:xfrm flipH="1">
            <a:off x="4114800" y="3256612"/>
            <a:ext cx="20820" cy="858188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7396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525"/>
            <a:ext cx="7848600" cy="743712"/>
          </a:xfrm>
        </p:spPr>
        <p:txBody>
          <a:bodyPr>
            <a:normAutofit/>
          </a:bodyPr>
          <a:lstStyle/>
          <a:p>
            <a:r>
              <a:rPr lang="ro-RO" sz="3200" dirty="0" smtClean="0"/>
              <a:t> </a:t>
            </a:r>
            <a:r>
              <a:rPr lang="ro-RO" sz="3600" u="sng" dirty="0" smtClean="0">
                <a:solidFill>
                  <a:schemeClr val="tx1"/>
                </a:solidFill>
              </a:rPr>
              <a:t>RELAȚIA: MOGOȘOAIA – TUNARI</a:t>
            </a:r>
            <a:endParaRPr lang="ro-RO" sz="3200" u="sng" dirty="0">
              <a:solidFill>
                <a:schemeClr val="tx1"/>
              </a:solidFill>
            </a:endParaRPr>
          </a:p>
        </p:txBody>
      </p:sp>
      <p:pic>
        <p:nvPicPr>
          <p:cNvPr id="4" name="Picture 2" descr="sigla-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762000"/>
            <a:ext cx="8458200" cy="74371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sz="2300" dirty="0" smtClean="0"/>
              <a:t> Dacă vă aflați pe DN CB (plecând dinspre direcția Mogoșoaia) și doriți să vă deplasați spre Tunari, </a:t>
            </a:r>
            <a:r>
              <a:rPr lang="ro-RO" sz="2300" dirty="0"/>
              <a:t>veți circula astfel:</a:t>
            </a:r>
            <a:endParaRPr lang="ro-RO" sz="23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1524000"/>
            <a:ext cx="8686800" cy="74371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sz="2000" dirty="0">
                <a:solidFill>
                  <a:schemeClr val="tx1"/>
                </a:solidFill>
              </a:rPr>
              <a:t>VĂ VEȚI DEPLASA PE </a:t>
            </a:r>
            <a:r>
              <a:rPr lang="ro-RO" sz="2000" b="1" dirty="0">
                <a:solidFill>
                  <a:schemeClr val="tx1"/>
                </a:solidFill>
              </a:rPr>
              <a:t>DNCB</a:t>
            </a:r>
            <a:r>
              <a:rPr lang="ro-RO" sz="2000" dirty="0">
                <a:solidFill>
                  <a:schemeClr val="tx1"/>
                </a:solidFill>
              </a:rPr>
              <a:t> PE RELAȚIA ÎNAINTE, TRECÂND PE SUB PASAJUL OTOPENI, CONTINUÂND DEPLASAREA SPRE </a:t>
            </a:r>
            <a:r>
              <a:rPr lang="ro-RO" sz="2000" dirty="0" smtClean="0">
                <a:solidFill>
                  <a:schemeClr val="tx1"/>
                </a:solidFill>
              </a:rPr>
              <a:t>TUNARI</a:t>
            </a:r>
            <a:endParaRPr lang="ro-RO" sz="2000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8" y="2590800"/>
            <a:ext cx="9117105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 flipV="1">
            <a:off x="914400" y="5029200"/>
            <a:ext cx="2286000" cy="8382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276600" y="4191000"/>
            <a:ext cx="2209800" cy="7620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5562600" y="3810000"/>
            <a:ext cx="914400" cy="3048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553200" y="3429000"/>
            <a:ext cx="1447800" cy="3810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601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525"/>
            <a:ext cx="7848600" cy="743712"/>
          </a:xfrm>
        </p:spPr>
        <p:txBody>
          <a:bodyPr>
            <a:normAutofit/>
          </a:bodyPr>
          <a:lstStyle/>
          <a:p>
            <a:r>
              <a:rPr lang="ro-RO" sz="3200" dirty="0" smtClean="0"/>
              <a:t> </a:t>
            </a:r>
            <a:r>
              <a:rPr lang="ro-RO" sz="3600" u="sng" dirty="0" smtClean="0">
                <a:solidFill>
                  <a:schemeClr val="tx1"/>
                </a:solidFill>
              </a:rPr>
              <a:t>RELAȚIA: MOGOȘOAIA – BUCUREȘTI</a:t>
            </a:r>
            <a:endParaRPr lang="ro-RO" sz="3200" u="sng" dirty="0">
              <a:solidFill>
                <a:schemeClr val="tx1"/>
              </a:solidFill>
            </a:endParaRPr>
          </a:p>
        </p:txBody>
      </p:sp>
      <p:pic>
        <p:nvPicPr>
          <p:cNvPr id="4" name="Picture 2" descr="sigla-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762000"/>
            <a:ext cx="8458200" cy="74371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sz="2300" dirty="0" smtClean="0"/>
              <a:t> Dacă vă aflați pe DN CB (plecând dinspre direcția Mogoșoaia) și doriți să vă deplasați spre București, </a:t>
            </a:r>
            <a:r>
              <a:rPr lang="ro-RO" sz="2300" dirty="0"/>
              <a:t>veți circula astfel:</a:t>
            </a:r>
            <a:endParaRPr lang="ro-RO" sz="23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1524000"/>
            <a:ext cx="8686800" cy="9144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sz="2000" dirty="0">
                <a:solidFill>
                  <a:schemeClr val="tx1"/>
                </a:solidFill>
              </a:rPr>
              <a:t>VĂ VEȚI DEPLASA PE </a:t>
            </a:r>
            <a:r>
              <a:rPr lang="ro-RO" sz="2000" b="1" dirty="0">
                <a:solidFill>
                  <a:schemeClr val="tx1"/>
                </a:solidFill>
              </a:rPr>
              <a:t>DNCB</a:t>
            </a:r>
            <a:r>
              <a:rPr lang="ro-RO" sz="2000" dirty="0">
                <a:solidFill>
                  <a:schemeClr val="tx1"/>
                </a:solidFill>
              </a:rPr>
              <a:t> PE RELAȚIA ÎNAINTE, </a:t>
            </a:r>
            <a:r>
              <a:rPr lang="ro-RO" sz="2000" dirty="0" smtClean="0">
                <a:solidFill>
                  <a:schemeClr val="tx1"/>
                </a:solidFill>
              </a:rPr>
              <a:t>ÎNAINTE DE PASAJUL OTOPENI VEȚI VIRA DREAPTA PE BRETEAUA DN 1, APOI VEȚI INTRA PE DN1, </a:t>
            </a:r>
            <a:r>
              <a:rPr lang="ro-RO" sz="2000" dirty="0">
                <a:solidFill>
                  <a:schemeClr val="tx1"/>
                </a:solidFill>
              </a:rPr>
              <a:t>CONTINUÂND DEPLASAREA SPRE </a:t>
            </a:r>
            <a:r>
              <a:rPr lang="ro-RO" sz="2000" dirty="0" smtClean="0">
                <a:solidFill>
                  <a:schemeClr val="tx1"/>
                </a:solidFill>
              </a:rPr>
              <a:t>BUCUREȘTI</a:t>
            </a:r>
            <a:endParaRPr lang="ro-RO" sz="2000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8" y="2590800"/>
            <a:ext cx="9117105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/>
          <p:cNvCxnSpPr>
            <a:endCxn id="10" idx="0"/>
          </p:cNvCxnSpPr>
          <p:nvPr/>
        </p:nvCxnSpPr>
        <p:spPr>
          <a:xfrm flipV="1">
            <a:off x="914400" y="4802245"/>
            <a:ext cx="2873266" cy="106515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3657600" y="4800600"/>
            <a:ext cx="304800" cy="304800"/>
          </a:xfrm>
          <a:prstGeom prst="arc">
            <a:avLst>
              <a:gd name="adj1" fmla="val 15694382"/>
              <a:gd name="adj2" fmla="val 0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cxnSp>
        <p:nvCxnSpPr>
          <p:cNvPr id="14" name="Straight Arrow Connector 13"/>
          <p:cNvCxnSpPr>
            <a:stCxn id="10" idx="2"/>
          </p:cNvCxnSpPr>
          <p:nvPr/>
        </p:nvCxnSpPr>
        <p:spPr>
          <a:xfrm>
            <a:off x="3962400" y="4953000"/>
            <a:ext cx="228600" cy="8382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1330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525"/>
            <a:ext cx="7848600" cy="743712"/>
          </a:xfrm>
        </p:spPr>
        <p:txBody>
          <a:bodyPr>
            <a:normAutofit/>
          </a:bodyPr>
          <a:lstStyle/>
          <a:p>
            <a:r>
              <a:rPr lang="ro-RO" sz="3200" dirty="0" smtClean="0"/>
              <a:t> </a:t>
            </a:r>
            <a:r>
              <a:rPr lang="ro-RO" sz="3600" u="sng" dirty="0" smtClean="0">
                <a:solidFill>
                  <a:schemeClr val="tx1"/>
                </a:solidFill>
              </a:rPr>
              <a:t>RELAȚIA: MOGOȘOAIA – PLOIEȘTI</a:t>
            </a:r>
            <a:endParaRPr lang="ro-RO" sz="3200" u="sng" dirty="0">
              <a:solidFill>
                <a:schemeClr val="tx1"/>
              </a:solidFill>
            </a:endParaRPr>
          </a:p>
        </p:txBody>
      </p:sp>
      <p:pic>
        <p:nvPicPr>
          <p:cNvPr id="4" name="Picture 2" descr="sigla-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762000"/>
            <a:ext cx="8458200" cy="609600"/>
          </a:xfrm>
          <a:prstGeom prst="rect">
            <a:avLst/>
          </a:prstGeom>
        </p:spPr>
        <p:txBody>
          <a:bodyPr vert="horz" lIns="0" rIns="0" bIns="0" anchor="b">
            <a:normAutofit fontScale="4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dirty="0" smtClean="0"/>
              <a:t> Dacă vă aflați pe DN CB (plecând dinspre direcția Mogoșoaia) și doriți să vă deplasați spre Ploiești, </a:t>
            </a:r>
            <a:r>
              <a:rPr lang="ro-RO" dirty="0"/>
              <a:t>veți circula astfel:</a:t>
            </a:r>
            <a:endParaRPr lang="ro-RO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1524000"/>
            <a:ext cx="8686800" cy="9144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sz="2000" dirty="0">
                <a:solidFill>
                  <a:schemeClr val="tx1"/>
                </a:solidFill>
              </a:rPr>
              <a:t>VĂ VEȚI DEPLASA PE </a:t>
            </a:r>
            <a:r>
              <a:rPr lang="ro-RO" sz="2000" b="1" dirty="0">
                <a:solidFill>
                  <a:schemeClr val="tx1"/>
                </a:solidFill>
              </a:rPr>
              <a:t>DNCB</a:t>
            </a:r>
            <a:r>
              <a:rPr lang="ro-RO" sz="2000" dirty="0">
                <a:solidFill>
                  <a:schemeClr val="tx1"/>
                </a:solidFill>
              </a:rPr>
              <a:t> PE RELAȚIA ÎNAINTE, </a:t>
            </a:r>
            <a:r>
              <a:rPr lang="ro-RO" sz="2000" dirty="0" smtClean="0">
                <a:solidFill>
                  <a:schemeClr val="tx1"/>
                </a:solidFill>
              </a:rPr>
              <a:t>DUPĂ PASAJUL OTOPENI VEȚI VIRA DREAPTA PE BRETEAUA DN 1, APOI IAR DREAPTA PENTRU A INTRA PE DN1, </a:t>
            </a:r>
            <a:r>
              <a:rPr lang="ro-RO" sz="2000" dirty="0">
                <a:solidFill>
                  <a:schemeClr val="tx1"/>
                </a:solidFill>
              </a:rPr>
              <a:t>CONTINUÂND DEPLASAREA SPRE </a:t>
            </a:r>
            <a:r>
              <a:rPr lang="ro-RO" sz="2000" dirty="0" smtClean="0">
                <a:solidFill>
                  <a:schemeClr val="tx1"/>
                </a:solidFill>
              </a:rPr>
              <a:t>PLOIEȘTI</a:t>
            </a:r>
            <a:endParaRPr lang="ro-RO" sz="2000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5" y="2590800"/>
            <a:ext cx="9117105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/>
          <p:cNvCxnSpPr>
            <a:endCxn id="10" idx="0"/>
          </p:cNvCxnSpPr>
          <p:nvPr/>
        </p:nvCxnSpPr>
        <p:spPr>
          <a:xfrm flipV="1">
            <a:off x="914400" y="4726045"/>
            <a:ext cx="3178066" cy="114135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3962400" y="4724400"/>
            <a:ext cx="304800" cy="304800"/>
          </a:xfrm>
          <a:prstGeom prst="arc">
            <a:avLst>
              <a:gd name="adj1" fmla="val 15694382"/>
              <a:gd name="adj2" fmla="val 0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cxnSp>
        <p:nvCxnSpPr>
          <p:cNvPr id="13" name="Straight Connector 12"/>
          <p:cNvCxnSpPr>
            <a:stCxn id="10" idx="2"/>
          </p:cNvCxnSpPr>
          <p:nvPr/>
        </p:nvCxnSpPr>
        <p:spPr>
          <a:xfrm flipH="1">
            <a:off x="4191000" y="4876800"/>
            <a:ext cx="76200" cy="3048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19" idx="0"/>
          </p:cNvCxnSpPr>
          <p:nvPr/>
        </p:nvCxnSpPr>
        <p:spPr>
          <a:xfrm>
            <a:off x="4267200" y="5638800"/>
            <a:ext cx="105284" cy="205749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Arc 18"/>
          <p:cNvSpPr/>
          <p:nvPr/>
        </p:nvSpPr>
        <p:spPr>
          <a:xfrm rot="7886972">
            <a:off x="4234124" y="5695581"/>
            <a:ext cx="142352" cy="179268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4191000" y="5181600"/>
            <a:ext cx="76200" cy="4572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9" idx="2"/>
          </p:cNvCxnSpPr>
          <p:nvPr/>
        </p:nvCxnSpPr>
        <p:spPr>
          <a:xfrm flipH="1" flipV="1">
            <a:off x="4114800" y="5181600"/>
            <a:ext cx="143384" cy="656964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4114800" y="3962400"/>
            <a:ext cx="0" cy="12192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8" name="Straight Arrow Connector 2047"/>
          <p:cNvCxnSpPr/>
          <p:nvPr/>
        </p:nvCxnSpPr>
        <p:spPr>
          <a:xfrm flipV="1">
            <a:off x="4114800" y="3505200"/>
            <a:ext cx="0" cy="4572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108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525"/>
            <a:ext cx="7848600" cy="743712"/>
          </a:xfrm>
        </p:spPr>
        <p:txBody>
          <a:bodyPr>
            <a:normAutofit/>
          </a:bodyPr>
          <a:lstStyle/>
          <a:p>
            <a:r>
              <a:rPr lang="ro-RO" sz="3200" dirty="0" smtClean="0"/>
              <a:t> </a:t>
            </a:r>
            <a:r>
              <a:rPr lang="ro-RO" sz="3600" u="sng" dirty="0" smtClean="0">
                <a:solidFill>
                  <a:schemeClr val="tx1"/>
                </a:solidFill>
              </a:rPr>
              <a:t>RELAȚIA: BUCUREȘTI - TUNARI</a:t>
            </a:r>
            <a:endParaRPr lang="ro-RO" sz="3200" u="sng" dirty="0">
              <a:solidFill>
                <a:schemeClr val="tx1"/>
              </a:solidFill>
            </a:endParaRPr>
          </a:p>
        </p:txBody>
      </p:sp>
      <p:pic>
        <p:nvPicPr>
          <p:cNvPr id="4" name="Picture 2" descr="sigla-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762000"/>
            <a:ext cx="8458200" cy="74371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sz="2300" dirty="0" smtClean="0"/>
              <a:t> Dacă vă aflați pe DN 1 (plecând dinspre direcția București) și doriți să vă deplasați spre Tunari, veți </a:t>
            </a:r>
            <a:r>
              <a:rPr lang="ro-RO" sz="2300" dirty="0"/>
              <a:t>circula astfel:</a:t>
            </a:r>
            <a:endParaRPr lang="ro-RO" sz="23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1524000"/>
            <a:ext cx="8686800" cy="74371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sz="2000" dirty="0" smtClean="0">
                <a:solidFill>
                  <a:schemeClr val="tx1"/>
                </a:solidFill>
              </a:rPr>
              <a:t>DE PE DN 1 VEȚI INTRA PE BRETEAUA DN 1, APOI VEȚI VIRA DREAPTA PE DNCB, CONTINUÂND DEPLASAREA SPRE TUNARI</a:t>
            </a:r>
            <a:endParaRPr lang="ro-RO" sz="2000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8" y="2438400"/>
            <a:ext cx="9117105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Connector 6"/>
          <p:cNvCxnSpPr>
            <a:stCxn id="22" idx="0"/>
          </p:cNvCxnSpPr>
          <p:nvPr/>
        </p:nvCxnSpPr>
        <p:spPr>
          <a:xfrm flipH="1">
            <a:off x="4191000" y="4716436"/>
            <a:ext cx="90842" cy="465164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267200" y="5638800"/>
            <a:ext cx="152400" cy="1524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4191000" y="5181600"/>
            <a:ext cx="76200" cy="4572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4343400" y="5791200"/>
            <a:ext cx="76200" cy="2286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4343400" y="6019800"/>
            <a:ext cx="76200" cy="3810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Arc 21"/>
          <p:cNvSpPr/>
          <p:nvPr/>
        </p:nvSpPr>
        <p:spPr>
          <a:xfrm rot="14469410">
            <a:off x="4426520" y="4285141"/>
            <a:ext cx="318453" cy="685800"/>
          </a:xfrm>
          <a:prstGeom prst="arc">
            <a:avLst>
              <a:gd name="adj1" fmla="val 16957518"/>
              <a:gd name="adj2" fmla="val 1714829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cxnSp>
        <p:nvCxnSpPr>
          <p:cNvPr id="26" name="Straight Arrow Connector 25"/>
          <p:cNvCxnSpPr>
            <a:stCxn id="22" idx="2"/>
          </p:cNvCxnSpPr>
          <p:nvPr/>
        </p:nvCxnSpPr>
        <p:spPr>
          <a:xfrm flipV="1">
            <a:off x="4584941" y="3733800"/>
            <a:ext cx="1815859" cy="718459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8648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525"/>
            <a:ext cx="7848600" cy="743712"/>
          </a:xfrm>
        </p:spPr>
        <p:txBody>
          <a:bodyPr>
            <a:normAutofit/>
          </a:bodyPr>
          <a:lstStyle/>
          <a:p>
            <a:r>
              <a:rPr lang="ro-RO" sz="3200" dirty="0" smtClean="0"/>
              <a:t> </a:t>
            </a:r>
            <a:r>
              <a:rPr lang="ro-RO" sz="3600" u="sng" dirty="0" smtClean="0">
                <a:solidFill>
                  <a:schemeClr val="tx1"/>
                </a:solidFill>
              </a:rPr>
              <a:t>RELAȚIA: BUCUREȘTI – MOGOȘOAIA</a:t>
            </a:r>
            <a:endParaRPr lang="ro-RO" sz="3200" u="sng" dirty="0">
              <a:solidFill>
                <a:schemeClr val="tx1"/>
              </a:solidFill>
            </a:endParaRPr>
          </a:p>
        </p:txBody>
      </p:sp>
      <p:pic>
        <p:nvPicPr>
          <p:cNvPr id="4" name="Picture 2" descr="sigla-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762000"/>
            <a:ext cx="8458200" cy="609600"/>
          </a:xfrm>
          <a:prstGeom prst="rect">
            <a:avLst/>
          </a:prstGeom>
        </p:spPr>
        <p:txBody>
          <a:bodyPr vert="horz" lIns="0" rIns="0" bIns="0" anchor="b">
            <a:normAutofit fontScale="4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dirty="0"/>
              <a:t>Dacă vă aflați pe DN 1 (plecând dinspre direcția </a:t>
            </a:r>
            <a:r>
              <a:rPr lang="ro-RO" dirty="0" smtClean="0"/>
              <a:t>București) </a:t>
            </a:r>
            <a:r>
              <a:rPr lang="ro-RO" dirty="0"/>
              <a:t>și doriți să vă deplasați spre Mogoșoaia, veți circula astfel:</a:t>
            </a:r>
            <a:endParaRPr lang="ro-RO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1524000"/>
            <a:ext cx="8763000" cy="10668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o-RO" sz="1800" dirty="0">
                <a:solidFill>
                  <a:schemeClr val="tx1"/>
                </a:solidFill>
              </a:rPr>
              <a:t>DE PE DN 1 VEȚI INTRA PE BRETEAUA DN 1, APOI VEȚI VIRA DREAPTA PE DNCB, CONTINUÂND DEPLASAREA SPRE </a:t>
            </a:r>
            <a:r>
              <a:rPr lang="ro-RO" sz="1800" dirty="0" smtClean="0">
                <a:solidFill>
                  <a:schemeClr val="tx1"/>
                </a:solidFill>
              </a:rPr>
              <a:t>TUNARI, LA SENSUL GIRATORIU DE PE DNCB DE LA KM 1+277 VEȚI EFECTUA O ÎNTOARCERE DE 180</a:t>
            </a:r>
            <a:r>
              <a:rPr lang="ro-RO" sz="1800" baseline="30000" dirty="0" smtClean="0">
                <a:solidFill>
                  <a:schemeClr val="tx1"/>
                </a:solidFill>
              </a:rPr>
              <a:t>0</a:t>
            </a:r>
            <a:r>
              <a:rPr lang="ro-RO" sz="1800" dirty="0" smtClean="0">
                <a:solidFill>
                  <a:schemeClr val="tx1"/>
                </a:solidFill>
              </a:rPr>
              <a:t> (UTILIZÂND A 3-A IEȘIRE) ȘI VEȚI MERGE PE </a:t>
            </a:r>
            <a:r>
              <a:rPr lang="ro-RO" sz="1800" b="1" dirty="0" smtClean="0">
                <a:solidFill>
                  <a:schemeClr val="tx1"/>
                </a:solidFill>
              </a:rPr>
              <a:t>DNCB,</a:t>
            </a:r>
            <a:r>
              <a:rPr lang="ro-RO" sz="1800" dirty="0" smtClean="0">
                <a:solidFill>
                  <a:schemeClr val="tx1"/>
                </a:solidFill>
              </a:rPr>
              <a:t> TRECÂND PE SUB PASAJUL OTOPENI, CONTINUÂND DEPLASAREA SPRE MOGOȘOAIA</a:t>
            </a:r>
            <a:endParaRPr lang="ro-RO" sz="1800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8" y="2590800"/>
            <a:ext cx="9117105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Straight Arrow Connector 14"/>
          <p:cNvCxnSpPr/>
          <p:nvPr/>
        </p:nvCxnSpPr>
        <p:spPr>
          <a:xfrm flipH="1">
            <a:off x="7315200" y="3352800"/>
            <a:ext cx="685800" cy="1524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562600" y="3581400"/>
            <a:ext cx="1447800" cy="4572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819400" y="4114800"/>
            <a:ext cx="2590800" cy="9906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76200" y="5105400"/>
            <a:ext cx="2667000" cy="10668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8" idx="0"/>
          </p:cNvCxnSpPr>
          <p:nvPr/>
        </p:nvCxnSpPr>
        <p:spPr>
          <a:xfrm flipH="1">
            <a:off x="4191000" y="4736689"/>
            <a:ext cx="149469" cy="444911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267200" y="5638800"/>
            <a:ext cx="152400" cy="1524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4191000" y="5181600"/>
            <a:ext cx="76200" cy="4572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343400" y="5791200"/>
            <a:ext cx="76200" cy="2286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4343400" y="6019800"/>
            <a:ext cx="76200" cy="3810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Arc 17"/>
          <p:cNvSpPr/>
          <p:nvPr/>
        </p:nvSpPr>
        <p:spPr>
          <a:xfrm rot="14469410">
            <a:off x="4485147" y="4305394"/>
            <a:ext cx="318453" cy="685800"/>
          </a:xfrm>
          <a:prstGeom prst="arc">
            <a:avLst>
              <a:gd name="adj1" fmla="val 16957518"/>
              <a:gd name="adj2" fmla="val 1714829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cxnSp>
        <p:nvCxnSpPr>
          <p:cNvPr id="20" name="Straight Arrow Connector 19"/>
          <p:cNvCxnSpPr>
            <a:stCxn id="18" idx="2"/>
          </p:cNvCxnSpPr>
          <p:nvPr/>
        </p:nvCxnSpPr>
        <p:spPr>
          <a:xfrm flipV="1">
            <a:off x="4643568" y="3810000"/>
            <a:ext cx="1985832" cy="662512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629400" y="3505200"/>
            <a:ext cx="1447800" cy="3048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Curved Up Arrow 25"/>
          <p:cNvSpPr/>
          <p:nvPr/>
        </p:nvSpPr>
        <p:spPr>
          <a:xfrm rot="15118026">
            <a:off x="8178903" y="3165277"/>
            <a:ext cx="355342" cy="311655"/>
          </a:xfrm>
          <a:prstGeom prst="curvedUpArrow">
            <a:avLst/>
          </a:prstGeom>
          <a:solidFill>
            <a:srgbClr val="7030A0"/>
          </a:solidFill>
          <a:ln>
            <a:solidFill>
              <a:srgbClr val="FF000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158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</TotalTime>
  <Words>686</Words>
  <Application>Microsoft Office PowerPoint</Application>
  <PresentationFormat>On-screen Show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PREZENTAREA MODULUI DE DEȘFĂȘURARE A CIRCULAȚIEI DUPĂ FINALIZAREA LUCRĂRILOR LA INTERSECȚIA  BRETELELOR D.N. 1 ȘI D.N.C.B.</vt:lpstr>
      <vt:lpstr> RELAȚIA: TUNARI – MOGOȘOAIA</vt:lpstr>
      <vt:lpstr> RELAȚIA: TUNARI – PLOIEȘTI</vt:lpstr>
      <vt:lpstr> RELAȚIA: TUNARI – BUCUREȘTI</vt:lpstr>
      <vt:lpstr> RELAȚIA: MOGOȘOAIA – TUNARI</vt:lpstr>
      <vt:lpstr> RELAȚIA: MOGOȘOAIA – BUCUREȘTI</vt:lpstr>
      <vt:lpstr> RELAȚIA: MOGOȘOAIA – PLOIEȘTI</vt:lpstr>
      <vt:lpstr> RELAȚIA: BUCUREȘTI - TUNARI</vt:lpstr>
      <vt:lpstr> RELAȚIA: BUCUREȘTI – MOGOȘOAIA</vt:lpstr>
      <vt:lpstr> RELAȚIA: PLOIEȘTI - TUNARI</vt:lpstr>
      <vt:lpstr> RELAȚIA: PLOIEȘTI – MOGOȘOAIA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PREZENTAREA MODULUI DE DEȘFĂȘURARE A CIRCULAȚIEI DUPĂ FINALIZAREA LUCRĂRILOR LA INTERSECȚIA  DINTRE BRETELE D.N. 1 ȘI D.N.C.B.</dc:title>
  <dc:creator>Flavius Flavius</dc:creator>
  <cp:lastModifiedBy>Flavius Flavius</cp:lastModifiedBy>
  <cp:revision>10</cp:revision>
  <dcterms:created xsi:type="dcterms:W3CDTF">2006-08-16T00:00:00Z</dcterms:created>
  <dcterms:modified xsi:type="dcterms:W3CDTF">2017-04-08T19:38:27Z</dcterms:modified>
</cp:coreProperties>
</file>